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作者和日期</a:t>
            </a:r>
          </a:p>
        </p:txBody>
      </p:sp>
      <p:sp>
        <p:nvSpPr>
          <p:cNvPr id="12" name="演示文稿标题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演示文稿标题</a:t>
            </a:r>
          </a:p>
        </p:txBody>
      </p:sp>
      <p:sp>
        <p:nvSpPr>
          <p:cNvPr id="13" name="正文级别 1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演示文稿副标题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幻灯片编号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说明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说明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显著事实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事实信息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事实信息</a:t>
            </a:r>
          </a:p>
        </p:txBody>
      </p:sp>
      <p:sp>
        <p:nvSpPr>
          <p:cNvPr id="107" name="正文级别 1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属性</a:t>
            </a:r>
          </a:p>
        </p:txBody>
      </p:sp>
      <p:sp>
        <p:nvSpPr>
          <p:cNvPr id="116" name="正文级别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“著名引文”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多云天空下未来感公寓楼的低角度黑白照片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现代办公楼外部的黑白照片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建筑物上格状现代结构的黑白照片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现代建筑的低角度黑白照片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建筑物上光影的黑白照片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演示文稿标题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演示文稿标题</a:t>
            </a:r>
          </a:p>
        </p:txBody>
      </p:sp>
      <p:sp>
        <p:nvSpPr>
          <p:cNvPr id="23" name="作者和日期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作者和日期</a:t>
            </a:r>
          </a:p>
        </p:txBody>
      </p:sp>
      <p:sp>
        <p:nvSpPr>
          <p:cNvPr id="24" name="正文级别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演示文稿副标题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（备选）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幻灯片标题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幻灯片标题</a:t>
            </a:r>
          </a:p>
        </p:txBody>
      </p:sp>
      <p:sp>
        <p:nvSpPr>
          <p:cNvPr id="33" name="正文级别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幻灯片副标题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阴影投射在混凝土结构上的黑白照片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幻灯片编号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43" name="幻灯片副标题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幻灯片副标题</a:t>
            </a:r>
          </a:p>
        </p:txBody>
      </p:sp>
      <p:sp>
        <p:nvSpPr>
          <p:cNvPr id="44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灯片标题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61" name="幻灯片副标题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幻灯片副标题</a:t>
            </a:r>
          </a:p>
        </p:txBody>
      </p:sp>
      <p:sp>
        <p:nvSpPr>
          <p:cNvPr id="62" name="正文级别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复杂建筑结构的黑白特写照片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节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章节标题</a:t>
            </a:r>
          </a:p>
        </p:txBody>
      </p:sp>
      <p:sp>
        <p:nvSpPr>
          <p:cNvPr id="72" name="幻灯片编号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80" name="幻灯片副标题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幻灯片副标题</a:t>
            </a:r>
          </a:p>
        </p:txBody>
      </p:sp>
      <p:sp>
        <p:nvSpPr>
          <p:cNvPr id="8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议程标题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议程标题</a:t>
            </a:r>
          </a:p>
        </p:txBody>
      </p:sp>
      <p:sp>
        <p:nvSpPr>
          <p:cNvPr id="89" name="议程副标题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议程副标题</a:t>
            </a:r>
          </a:p>
        </p:txBody>
      </p:sp>
      <p:sp>
        <p:nvSpPr>
          <p:cNvPr id="90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议程主题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幻灯片标题</a:t>
            </a:r>
          </a:p>
        </p:txBody>
      </p:sp>
      <p:sp>
        <p:nvSpPr>
          <p:cNvPr id="3" name="正文级别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0" Type="http://schemas.openxmlformats.org/officeDocument/2006/relationships/image" Target="../media/image11.png"/><Relationship Id="rId11" Type="http://schemas.openxmlformats.org/officeDocument/2006/relationships/image" Target="../media/image1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traight Connector 7"/>
          <p:cNvSpPr/>
          <p:nvPr/>
        </p:nvSpPr>
        <p:spPr>
          <a:xfrm>
            <a:off x="915810" y="6902294"/>
            <a:ext cx="22604772" cy="1"/>
          </a:xfrm>
          <a:prstGeom prst="line">
            <a:avLst/>
          </a:prstGeom>
          <a:ln w="76200">
            <a:solidFill>
              <a:srgbClr val="D9D9D9"/>
            </a:solidFill>
            <a:miter/>
          </a:ln>
        </p:spPr>
        <p:txBody>
          <a:bodyPr lIns="45719" rIns="45719"/>
          <a:lstStyle/>
          <a:p>
            <a:pPr algn="l" defTabSz="914400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52" name="Oval 8"/>
          <p:cNvSpPr/>
          <p:nvPr/>
        </p:nvSpPr>
        <p:spPr>
          <a:xfrm>
            <a:off x="7098041" y="6775294"/>
            <a:ext cx="254001" cy="254001"/>
          </a:xfrm>
          <a:prstGeom prst="ellipse">
            <a:avLst/>
          </a:prstGeom>
          <a:solidFill>
            <a:srgbClr val="4F81BD"/>
          </a:solidFill>
          <a:ln w="5715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defTabSz="914400">
              <a:defRPr sz="1800">
                <a:latin typeface="微软雅黑"/>
                <a:ea typeface="微软雅黑"/>
                <a:cs typeface="微软雅黑"/>
                <a:sym typeface="微软雅黑"/>
              </a:defRPr>
            </a:pPr>
          </a:p>
        </p:txBody>
      </p:sp>
      <p:sp>
        <p:nvSpPr>
          <p:cNvPr id="153" name="Oval 8"/>
          <p:cNvSpPr/>
          <p:nvPr/>
        </p:nvSpPr>
        <p:spPr>
          <a:xfrm>
            <a:off x="9482500" y="6775294"/>
            <a:ext cx="254001" cy="254001"/>
          </a:xfrm>
          <a:prstGeom prst="ellipse">
            <a:avLst/>
          </a:prstGeom>
          <a:solidFill>
            <a:srgbClr val="4F81BD"/>
          </a:solidFill>
          <a:ln w="5715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defTabSz="914400">
              <a:defRPr sz="1800">
                <a:latin typeface="微软雅黑"/>
                <a:ea typeface="微软雅黑"/>
                <a:cs typeface="微软雅黑"/>
                <a:sym typeface="微软雅黑"/>
              </a:defRPr>
            </a:pPr>
          </a:p>
        </p:txBody>
      </p:sp>
      <p:pic>
        <p:nvPicPr>
          <p:cNvPr id="154" name="rollup.svg" descr="rollup.sv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07274" y="4397886"/>
            <a:ext cx="1524001" cy="152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vite.svg" descr="vite.sv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277511" y="4905886"/>
            <a:ext cx="1031090" cy="10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esbuild.svg" descr="esbuild.sv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331282" y="4894248"/>
            <a:ext cx="1016001" cy="10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7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619122" y="4900475"/>
            <a:ext cx="1347612" cy="10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Webpack.svg" descr="Webpack.sv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9101500" y="4900475"/>
            <a:ext cx="1016001" cy="10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parcel.svg" descr="parcel.sv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5919392" y="4905886"/>
            <a:ext cx="1270001" cy="10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Browserify.png" descr="Browserify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6813281" y="5451450"/>
            <a:ext cx="1016001" cy="85859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grunt-logo.svg" descr="grunt-logo.sv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6889961" y="3504719"/>
            <a:ext cx="862643" cy="10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gulp.svg" descr="gulp.svg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6813281" y="4353977"/>
            <a:ext cx="1016001" cy="10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……"/>
          <p:cNvSpPr txBox="1"/>
          <p:nvPr/>
        </p:nvSpPr>
        <p:spPr>
          <a:xfrm>
            <a:off x="6959331" y="2726640"/>
            <a:ext cx="723901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……</a:t>
            </a:r>
          </a:p>
        </p:txBody>
      </p:sp>
      <p:sp>
        <p:nvSpPr>
          <p:cNvPr id="164" name="Webpack"/>
          <p:cNvSpPr txBox="1"/>
          <p:nvPr/>
        </p:nvSpPr>
        <p:spPr>
          <a:xfrm>
            <a:off x="8912270" y="6102997"/>
            <a:ext cx="13944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Fira Mono"/>
                <a:ea typeface="Fira Mono"/>
                <a:cs typeface="Fira Mono"/>
                <a:sym typeface="Fira Mono"/>
              </a:defRPr>
            </a:lvl1pPr>
          </a:lstStyle>
          <a:p>
            <a:pPr/>
            <a:r>
              <a:t>Webpack</a:t>
            </a:r>
          </a:p>
        </p:txBody>
      </p:sp>
      <p:sp>
        <p:nvSpPr>
          <p:cNvPr id="165" name="Oval 8"/>
          <p:cNvSpPr/>
          <p:nvPr/>
        </p:nvSpPr>
        <p:spPr>
          <a:xfrm>
            <a:off x="11868508" y="6775294"/>
            <a:ext cx="254001" cy="254001"/>
          </a:xfrm>
          <a:prstGeom prst="ellipse">
            <a:avLst/>
          </a:prstGeom>
          <a:solidFill>
            <a:srgbClr val="4F81BD"/>
          </a:solidFill>
          <a:ln w="5715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defTabSz="914400">
              <a:defRPr sz="1800">
                <a:latin typeface="微软雅黑"/>
                <a:ea typeface="微软雅黑"/>
                <a:cs typeface="微软雅黑"/>
                <a:sym typeface="微软雅黑"/>
              </a:defRPr>
            </a:pPr>
          </a:p>
        </p:txBody>
      </p:sp>
      <p:sp>
        <p:nvSpPr>
          <p:cNvPr id="166" name="Rollup"/>
          <p:cNvSpPr txBox="1"/>
          <p:nvPr/>
        </p:nvSpPr>
        <p:spPr>
          <a:xfrm>
            <a:off x="11389718" y="6102997"/>
            <a:ext cx="121158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Fira Mono"/>
                <a:ea typeface="Fira Mono"/>
                <a:cs typeface="Fira Mono"/>
                <a:sym typeface="Fira Mono"/>
              </a:defRPr>
            </a:lvl1pPr>
          </a:lstStyle>
          <a:p>
            <a:pPr/>
            <a:r>
              <a:t>Rollup</a:t>
            </a:r>
          </a:p>
        </p:txBody>
      </p:sp>
      <p:sp>
        <p:nvSpPr>
          <p:cNvPr id="167" name="Oval 8"/>
          <p:cNvSpPr/>
          <p:nvPr/>
        </p:nvSpPr>
        <p:spPr>
          <a:xfrm>
            <a:off x="14165927" y="6775294"/>
            <a:ext cx="254001" cy="254001"/>
          </a:xfrm>
          <a:prstGeom prst="ellipse">
            <a:avLst/>
          </a:prstGeom>
          <a:solidFill>
            <a:srgbClr val="4F81BD"/>
          </a:solidFill>
          <a:ln w="5715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defTabSz="914400">
              <a:defRPr sz="1800">
                <a:latin typeface="微软雅黑"/>
                <a:ea typeface="微软雅黑"/>
                <a:cs typeface="微软雅黑"/>
                <a:sym typeface="微软雅黑"/>
              </a:defRPr>
            </a:pPr>
          </a:p>
        </p:txBody>
      </p:sp>
      <p:sp>
        <p:nvSpPr>
          <p:cNvPr id="168" name="Parcel"/>
          <p:cNvSpPr txBox="1"/>
          <p:nvPr/>
        </p:nvSpPr>
        <p:spPr>
          <a:xfrm>
            <a:off x="13687137" y="6102997"/>
            <a:ext cx="121158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Fira Mono"/>
                <a:ea typeface="Fira Mono"/>
                <a:cs typeface="Fira Mono"/>
                <a:sym typeface="Fira Mono"/>
              </a:defRPr>
            </a:lvl1pPr>
          </a:lstStyle>
          <a:p>
            <a:pPr/>
            <a:r>
              <a:t>Parcel</a:t>
            </a:r>
          </a:p>
        </p:txBody>
      </p:sp>
      <p:sp>
        <p:nvSpPr>
          <p:cNvPr id="169" name="Oval 8"/>
          <p:cNvSpPr/>
          <p:nvPr/>
        </p:nvSpPr>
        <p:spPr>
          <a:xfrm>
            <a:off x="16463347" y="6775294"/>
            <a:ext cx="254001" cy="254001"/>
          </a:xfrm>
          <a:prstGeom prst="ellipse">
            <a:avLst/>
          </a:prstGeom>
          <a:solidFill>
            <a:srgbClr val="4F81BD"/>
          </a:solidFill>
          <a:ln w="5715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defTabSz="914400">
              <a:defRPr sz="1800">
                <a:latin typeface="微软雅黑"/>
                <a:ea typeface="微软雅黑"/>
                <a:cs typeface="微软雅黑"/>
                <a:sym typeface="微软雅黑"/>
              </a:defRPr>
            </a:pPr>
          </a:p>
        </p:txBody>
      </p:sp>
      <p:sp>
        <p:nvSpPr>
          <p:cNvPr id="170" name="Esbuild"/>
          <p:cNvSpPr txBox="1"/>
          <p:nvPr/>
        </p:nvSpPr>
        <p:spPr>
          <a:xfrm>
            <a:off x="18142052" y="6096770"/>
            <a:ext cx="13944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Fira Mono"/>
                <a:ea typeface="Fira Mono"/>
                <a:cs typeface="Fira Mono"/>
                <a:sym typeface="Fira Mono"/>
              </a:defRPr>
            </a:lvl1pPr>
          </a:lstStyle>
          <a:p>
            <a:pPr/>
            <a:r>
              <a:t>Esbuild</a:t>
            </a:r>
          </a:p>
        </p:txBody>
      </p:sp>
      <p:sp>
        <p:nvSpPr>
          <p:cNvPr id="171" name="Vite"/>
          <p:cNvSpPr txBox="1"/>
          <p:nvPr/>
        </p:nvSpPr>
        <p:spPr>
          <a:xfrm>
            <a:off x="20370144" y="6108408"/>
            <a:ext cx="84582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Fira Mono"/>
                <a:ea typeface="Fira Mono"/>
                <a:cs typeface="Fira Mono"/>
                <a:sym typeface="Fira Mono"/>
              </a:defRPr>
            </a:lvl1pPr>
          </a:lstStyle>
          <a:p>
            <a:pPr/>
            <a:r>
              <a:t>Vite</a:t>
            </a:r>
          </a:p>
        </p:txBody>
      </p:sp>
      <p:sp>
        <p:nvSpPr>
          <p:cNvPr id="172" name="Oval 8"/>
          <p:cNvSpPr/>
          <p:nvPr/>
        </p:nvSpPr>
        <p:spPr>
          <a:xfrm>
            <a:off x="20666054" y="6775294"/>
            <a:ext cx="254001" cy="254001"/>
          </a:xfrm>
          <a:prstGeom prst="ellipse">
            <a:avLst/>
          </a:prstGeom>
          <a:solidFill>
            <a:srgbClr val="4F81BD"/>
          </a:solidFill>
          <a:ln w="5715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defTabSz="914400">
              <a:defRPr sz="1800">
                <a:latin typeface="微软雅黑"/>
                <a:ea typeface="微软雅黑"/>
                <a:cs typeface="微软雅黑"/>
                <a:sym typeface="微软雅黑"/>
              </a:defRPr>
            </a:pPr>
          </a:p>
        </p:txBody>
      </p:sp>
      <p:sp>
        <p:nvSpPr>
          <p:cNvPr id="173" name="Oval 8"/>
          <p:cNvSpPr/>
          <p:nvPr/>
        </p:nvSpPr>
        <p:spPr>
          <a:xfrm>
            <a:off x="18760766" y="6775294"/>
            <a:ext cx="254001" cy="254001"/>
          </a:xfrm>
          <a:prstGeom prst="ellipse">
            <a:avLst/>
          </a:prstGeom>
          <a:solidFill>
            <a:srgbClr val="4F81BD"/>
          </a:solidFill>
          <a:ln w="5715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defTabSz="914400">
              <a:defRPr sz="1800">
                <a:latin typeface="微软雅黑"/>
                <a:ea typeface="微软雅黑"/>
                <a:cs typeface="微软雅黑"/>
                <a:sym typeface="微软雅黑"/>
              </a:defRPr>
            </a:pPr>
          </a:p>
        </p:txBody>
      </p:sp>
      <p:sp>
        <p:nvSpPr>
          <p:cNvPr id="174" name="Snowpack"/>
          <p:cNvSpPr txBox="1"/>
          <p:nvPr/>
        </p:nvSpPr>
        <p:spPr>
          <a:xfrm>
            <a:off x="15801677" y="6108408"/>
            <a:ext cx="157734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Fira Mono"/>
                <a:ea typeface="Fira Mono"/>
                <a:cs typeface="Fira Mono"/>
                <a:sym typeface="Fira Mono"/>
              </a:defRPr>
            </a:lvl1pPr>
          </a:lstStyle>
          <a:p>
            <a:pPr/>
            <a:r>
              <a:t>Snowpack</a:t>
            </a:r>
          </a:p>
        </p:txBody>
      </p:sp>
      <p:sp>
        <p:nvSpPr>
          <p:cNvPr id="175" name="2012"/>
          <p:cNvSpPr txBox="1"/>
          <p:nvPr/>
        </p:nvSpPr>
        <p:spPr>
          <a:xfrm>
            <a:off x="9186590" y="7238979"/>
            <a:ext cx="84582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Fira Mono"/>
                <a:ea typeface="Fira Mono"/>
                <a:cs typeface="Fira Mono"/>
                <a:sym typeface="Fira Mono"/>
              </a:defRPr>
            </a:lvl1pPr>
          </a:lstStyle>
          <a:p>
            <a:pPr/>
            <a:r>
              <a:t>2012</a:t>
            </a:r>
          </a:p>
        </p:txBody>
      </p:sp>
      <p:sp>
        <p:nvSpPr>
          <p:cNvPr id="176" name="2014"/>
          <p:cNvSpPr txBox="1"/>
          <p:nvPr/>
        </p:nvSpPr>
        <p:spPr>
          <a:xfrm>
            <a:off x="11572598" y="7244391"/>
            <a:ext cx="84582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Fira Mono"/>
                <a:ea typeface="Fira Mono"/>
                <a:cs typeface="Fira Mono"/>
                <a:sym typeface="Fira Mono"/>
              </a:defRPr>
            </a:lvl1pPr>
          </a:lstStyle>
          <a:p>
            <a:pPr/>
            <a:r>
              <a:t>2014</a:t>
            </a:r>
          </a:p>
        </p:txBody>
      </p:sp>
      <p:sp>
        <p:nvSpPr>
          <p:cNvPr id="177" name="2017"/>
          <p:cNvSpPr txBox="1"/>
          <p:nvPr/>
        </p:nvSpPr>
        <p:spPr>
          <a:xfrm>
            <a:off x="13870017" y="7244391"/>
            <a:ext cx="84582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Fira Mono"/>
                <a:ea typeface="Fira Mono"/>
                <a:cs typeface="Fira Mono"/>
                <a:sym typeface="Fira Mono"/>
              </a:defRPr>
            </a:lvl1pPr>
          </a:lstStyle>
          <a:p>
            <a:pPr/>
            <a:r>
              <a:t>2017</a:t>
            </a:r>
          </a:p>
        </p:txBody>
      </p:sp>
      <p:sp>
        <p:nvSpPr>
          <p:cNvPr id="178" name="2020.2"/>
          <p:cNvSpPr txBox="1"/>
          <p:nvPr/>
        </p:nvSpPr>
        <p:spPr>
          <a:xfrm>
            <a:off x="15984557" y="7244391"/>
            <a:ext cx="121158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Fira Mono"/>
                <a:ea typeface="Fira Mono"/>
                <a:cs typeface="Fira Mono"/>
                <a:sym typeface="Fira Mono"/>
              </a:defRPr>
            </a:lvl1pPr>
          </a:lstStyle>
          <a:p>
            <a:pPr/>
            <a:r>
              <a:t>2020.2</a:t>
            </a:r>
          </a:p>
        </p:txBody>
      </p:sp>
      <p:sp>
        <p:nvSpPr>
          <p:cNvPr id="179" name="2020.8"/>
          <p:cNvSpPr txBox="1"/>
          <p:nvPr/>
        </p:nvSpPr>
        <p:spPr>
          <a:xfrm>
            <a:off x="18233492" y="7244391"/>
            <a:ext cx="121158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Fira Mono"/>
                <a:ea typeface="Fira Mono"/>
                <a:cs typeface="Fira Mono"/>
                <a:sym typeface="Fira Mono"/>
              </a:defRPr>
            </a:lvl1pPr>
          </a:lstStyle>
          <a:p>
            <a:pPr/>
            <a:r>
              <a:t>2020.8</a:t>
            </a:r>
          </a:p>
        </p:txBody>
      </p:sp>
      <p:sp>
        <p:nvSpPr>
          <p:cNvPr id="180" name="2020.12"/>
          <p:cNvSpPr txBox="1"/>
          <p:nvPr/>
        </p:nvSpPr>
        <p:spPr>
          <a:xfrm>
            <a:off x="20095824" y="7244391"/>
            <a:ext cx="13944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Fira Mono"/>
                <a:ea typeface="Fira Mono"/>
                <a:cs typeface="Fira Mono"/>
                <a:sym typeface="Fira Mono"/>
              </a:defRPr>
            </a:lvl1pPr>
          </a:lstStyle>
          <a:p>
            <a:pPr/>
            <a:r>
              <a:t>2020.12</a:t>
            </a:r>
          </a:p>
        </p:txBody>
      </p:sp>
      <p:sp>
        <p:nvSpPr>
          <p:cNvPr id="181" name="2011-2014"/>
          <p:cNvSpPr txBox="1"/>
          <p:nvPr/>
        </p:nvSpPr>
        <p:spPr>
          <a:xfrm>
            <a:off x="6344931" y="7238259"/>
            <a:ext cx="176022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Fira Mono"/>
                <a:ea typeface="Fira Mono"/>
                <a:cs typeface="Fira Mono"/>
                <a:sym typeface="Fira Mono"/>
              </a:defRPr>
            </a:lvl1pPr>
          </a:lstStyle>
          <a:p>
            <a:pPr/>
            <a:r>
              <a:t>2011-2014</a:t>
            </a:r>
          </a:p>
        </p:txBody>
      </p:sp>
      <p:sp>
        <p:nvSpPr>
          <p:cNvPr id="182" name="更早期"/>
          <p:cNvSpPr txBox="1"/>
          <p:nvPr/>
        </p:nvSpPr>
        <p:spPr>
          <a:xfrm>
            <a:off x="3839020" y="7244391"/>
            <a:ext cx="10287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Fira Mono"/>
                <a:ea typeface="Fira Mono"/>
                <a:cs typeface="Fira Mono"/>
                <a:sym typeface="Fira Mono"/>
              </a:defRPr>
            </a:lvl1pPr>
          </a:lstStyle>
          <a:p>
            <a:pPr/>
            <a:r>
              <a:t>更早期</a:t>
            </a:r>
          </a:p>
        </p:txBody>
      </p:sp>
      <p:sp>
        <p:nvSpPr>
          <p:cNvPr id="183" name="Oval 8"/>
          <p:cNvSpPr/>
          <p:nvPr/>
        </p:nvSpPr>
        <p:spPr>
          <a:xfrm>
            <a:off x="4226370" y="6775294"/>
            <a:ext cx="254001" cy="254001"/>
          </a:xfrm>
          <a:prstGeom prst="ellipse">
            <a:avLst/>
          </a:prstGeom>
          <a:solidFill>
            <a:srgbClr val="4F81BD"/>
          </a:solidFill>
          <a:ln w="5715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defTabSz="914400">
              <a:defRPr sz="1800">
                <a:latin typeface="微软雅黑"/>
                <a:ea typeface="微软雅黑"/>
                <a:cs typeface="微软雅黑"/>
                <a:sym typeface="微软雅黑"/>
              </a:defRPr>
            </a:pPr>
          </a:p>
        </p:txBody>
      </p:sp>
      <p:sp>
        <p:nvSpPr>
          <p:cNvPr id="184" name="CMD(seaJS)"/>
          <p:cNvSpPr txBox="1"/>
          <p:nvPr/>
        </p:nvSpPr>
        <p:spPr>
          <a:xfrm>
            <a:off x="3381820" y="5852841"/>
            <a:ext cx="1943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Fira Mono"/>
                <a:ea typeface="Fira Mono"/>
                <a:cs typeface="Fira Mono"/>
                <a:sym typeface="Fira Mono"/>
              </a:defRPr>
            </a:lvl1pPr>
          </a:lstStyle>
          <a:p>
            <a:pPr/>
            <a:r>
              <a:t>CMD(seaJS)</a:t>
            </a:r>
          </a:p>
        </p:txBody>
      </p:sp>
      <p:sp>
        <p:nvSpPr>
          <p:cNvPr id="185" name="AMD(RequireJS)"/>
          <p:cNvSpPr txBox="1"/>
          <p:nvPr/>
        </p:nvSpPr>
        <p:spPr>
          <a:xfrm>
            <a:off x="2985113" y="4841488"/>
            <a:ext cx="267462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Fira Mono"/>
                <a:ea typeface="Fira Mono"/>
                <a:cs typeface="Fira Mono"/>
                <a:sym typeface="Fira Mono"/>
              </a:defRPr>
            </a:lvl1pPr>
          </a:lstStyle>
          <a:p>
            <a:pPr/>
            <a:r>
              <a:t>AMD(RequireJS)</a:t>
            </a:r>
          </a:p>
        </p:txBody>
      </p:sp>
      <p:sp>
        <p:nvSpPr>
          <p:cNvPr id="186" name="无模块化"/>
          <p:cNvSpPr txBox="1"/>
          <p:nvPr/>
        </p:nvSpPr>
        <p:spPr>
          <a:xfrm>
            <a:off x="5590861" y="9716068"/>
            <a:ext cx="153670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latin typeface="Fira Mono"/>
                <a:ea typeface="Fira Mono"/>
                <a:cs typeface="Fira Mono"/>
                <a:sym typeface="Fira Mono"/>
              </a:defRPr>
            </a:lvl1pPr>
          </a:lstStyle>
          <a:p>
            <a:pPr/>
            <a:r>
              <a:t>无模块化</a:t>
            </a:r>
          </a:p>
        </p:txBody>
      </p:sp>
      <p:pic>
        <p:nvPicPr>
          <p:cNvPr id="187" name="线条 线条" descr="线条 线条"/>
          <p:cNvPicPr>
            <a:picLocks noChangeAspect="0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7248328" y="9844751"/>
            <a:ext cx="1072808" cy="352235"/>
          </a:xfrm>
          <a:prstGeom prst="rect">
            <a:avLst/>
          </a:prstGeom>
        </p:spPr>
      </p:pic>
      <p:sp>
        <p:nvSpPr>
          <p:cNvPr id="189" name="社区模块化"/>
          <p:cNvSpPr txBox="1"/>
          <p:nvPr/>
        </p:nvSpPr>
        <p:spPr>
          <a:xfrm>
            <a:off x="8400184" y="9716068"/>
            <a:ext cx="189230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latin typeface="Fira Mono"/>
                <a:ea typeface="Fira Mono"/>
                <a:cs typeface="Fira Mono"/>
                <a:sym typeface="Fira Mono"/>
              </a:defRPr>
            </a:lvl1pPr>
          </a:lstStyle>
          <a:p>
            <a:pPr/>
            <a:r>
              <a:t>社区模块化</a:t>
            </a:r>
          </a:p>
        </p:txBody>
      </p:sp>
      <p:pic>
        <p:nvPicPr>
          <p:cNvPr id="190" name="线条 线条" descr="线条 线条"/>
          <p:cNvPicPr>
            <a:picLocks noChangeAspect="0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10413250" y="9844751"/>
            <a:ext cx="1072809" cy="352235"/>
          </a:xfrm>
          <a:prstGeom prst="rect">
            <a:avLst/>
          </a:prstGeom>
        </p:spPr>
      </p:pic>
      <p:sp>
        <p:nvSpPr>
          <p:cNvPr id="192" name="NodeJS(CommonJS)"/>
          <p:cNvSpPr txBox="1"/>
          <p:nvPr/>
        </p:nvSpPr>
        <p:spPr>
          <a:xfrm>
            <a:off x="11565106" y="9760518"/>
            <a:ext cx="352806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latin typeface="Fira Mono"/>
                <a:ea typeface="Fira Mono"/>
                <a:cs typeface="Fira Mono"/>
                <a:sym typeface="Fira Mono"/>
              </a:defRPr>
            </a:lvl1pPr>
          </a:lstStyle>
          <a:p>
            <a:pPr/>
            <a:r>
              <a:t>NodeJS(CommonJS)</a:t>
            </a:r>
          </a:p>
        </p:txBody>
      </p:sp>
      <p:pic>
        <p:nvPicPr>
          <p:cNvPr id="193" name="线条 线条" descr="线条 线条"/>
          <p:cNvPicPr>
            <a:picLocks noChangeAspect="0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15213846" y="9844751"/>
            <a:ext cx="1072809" cy="352235"/>
          </a:xfrm>
          <a:prstGeom prst="rect">
            <a:avLst/>
          </a:prstGeom>
        </p:spPr>
      </p:pic>
      <p:sp>
        <p:nvSpPr>
          <p:cNvPr id="195" name="ES Module"/>
          <p:cNvSpPr txBox="1"/>
          <p:nvPr/>
        </p:nvSpPr>
        <p:spPr>
          <a:xfrm>
            <a:off x="16365614" y="9760518"/>
            <a:ext cx="203454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latin typeface="Fira Mono"/>
                <a:ea typeface="Fira Mono"/>
                <a:cs typeface="Fira Mono"/>
                <a:sym typeface="Fira Mono"/>
              </a:defRPr>
            </a:lvl1pPr>
          </a:lstStyle>
          <a:p>
            <a:pPr/>
            <a:r>
              <a:t>ES Module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Class="entr" nodeType="after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Class="entr" nodeType="after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Class="entr" nodeType="after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Class="entr" nodeType="after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Class="entr" nodeType="afterEffect" presetSubtype="16" presetID="2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Class="entr" nodeType="afterEffect" presetSubtype="16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Class="entr" nodeType="afterEffect" presetSubtype="16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Class="entr" nodeType="afterEffect" presetSubtype="16" presetID="23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5" grpId="4"/>
      <p:bldP build="whole" bldLvl="1" animBg="1" rev="0" advAuto="0" spid="173" grpId="8"/>
      <p:bldP build="whole" bldLvl="1" animBg="1" rev="0" advAuto="0" spid="167" grpId="5"/>
      <p:bldP build="whole" bldLvl="1" animBg="1" rev="0" advAuto="0" spid="183" grpId="9"/>
      <p:bldP build="whole" bldLvl="1" animBg="1" rev="0" advAuto="0" spid="153" grpId="3"/>
      <p:bldP build="whole" bldLvl="1" animBg="1" rev="0" advAuto="0" spid="169" grpId="6"/>
      <p:bldP build="whole" bldLvl="1" animBg="1" rev="0" advAuto="0" spid="151" grpId="1"/>
      <p:bldP build="whole" bldLvl="1" animBg="1" rev="0" advAuto="0" spid="152" grpId="2"/>
      <p:bldP build="whole" bldLvl="1" animBg="1" rev="0" advAuto="0" spid="172" grpId="7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